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56" r:id="rId3"/>
    <p:sldId id="259" r:id="rId4"/>
    <p:sldId id="258" r:id="rId5"/>
    <p:sldId id="260" r:id="rId6"/>
    <p:sldId id="261" r:id="rId7"/>
    <p:sldId id="264" r:id="rId8"/>
    <p:sldId id="262" r:id="rId9"/>
    <p:sldId id="263" r:id="rId10"/>
    <p:sldId id="265" r:id="rId11"/>
    <p:sldId id="267" r:id="rId12"/>
    <p:sldId id="268" r:id="rId13"/>
    <p:sldId id="266" r:id="rId14"/>
    <p:sldId id="269" r:id="rId15"/>
    <p:sldId id="271" r:id="rId16"/>
    <p:sldId id="270" r:id="rId17"/>
    <p:sldId id="272" r:id="rId18"/>
    <p:sldId id="273" r:id="rId19"/>
    <p:sldId id="27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3" Type="http://schemas.openxmlformats.org/officeDocument/2006/relationships/slide" Target="slides/slide2.xml" /><Relationship Id="rId21" Type="http://schemas.openxmlformats.org/officeDocument/2006/relationships/presProps" Target="presProps.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tableStyles" Target="tableStyles.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theme" Target="theme/theme1.xml" /><Relationship Id="rId10" Type="http://schemas.openxmlformats.org/officeDocument/2006/relationships/slide" Target="slides/slide9.xml" /><Relationship Id="rId19" Type="http://schemas.openxmlformats.org/officeDocument/2006/relationships/slide" Target="slides/slide18.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viewProps" Target="viewProps.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slideLayout" Target="../slideLayouts/slideLayout13.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17" Type="http://schemas.openxmlformats.org/officeDocument/2006/relationships/theme" Target="../theme/theme1.xml" /><Relationship Id="rId2" Type="http://schemas.openxmlformats.org/officeDocument/2006/relationships/slideLayout" Target="../slideLayouts/slideLayout2.xml" /><Relationship Id="rId16" Type="http://schemas.openxmlformats.org/officeDocument/2006/relationships/slideLayout" Target="../slideLayouts/slideLayout16.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5" Type="http://schemas.openxmlformats.org/officeDocument/2006/relationships/slideLayout" Target="../slideLayouts/slideLayout1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slideLayout" Target="../slideLayouts/slideLayout14.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2.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2" Type="http://schemas.openxmlformats.org/officeDocument/2006/relationships/image" Target="../media/image3.jpeg" /><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2.jpeg" /><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E0FDFA90-A22F-DF40-8F03-7E6C6A04D392}"/>
              </a:ext>
            </a:extLst>
          </p:cNvPr>
          <p:cNvPicPr>
            <a:picLocks noGrp="1" noChangeAspect="1"/>
          </p:cNvPicPr>
          <p:nvPr>
            <p:ph idx="1"/>
          </p:nvPr>
        </p:nvPicPr>
        <p:blipFill>
          <a:blip r:embed="rId2"/>
          <a:stretch>
            <a:fillRect/>
          </a:stretch>
        </p:blipFill>
        <p:spPr>
          <a:xfrm>
            <a:off x="2257335" y="573293"/>
            <a:ext cx="8778527" cy="5338558"/>
          </a:xfrm>
        </p:spPr>
      </p:pic>
    </p:spTree>
    <p:extLst>
      <p:ext uri="{BB962C8B-B14F-4D97-AF65-F5344CB8AC3E}">
        <p14:creationId xmlns:p14="http://schemas.microsoft.com/office/powerpoint/2010/main" val="1543503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DD47C-2730-0147-8889-91AD8D81733A}"/>
              </a:ext>
            </a:extLst>
          </p:cNvPr>
          <p:cNvSpPr>
            <a:spLocks noGrp="1"/>
          </p:cNvSpPr>
          <p:nvPr>
            <p:ph type="title"/>
          </p:nvPr>
        </p:nvSpPr>
        <p:spPr/>
        <p:txBody>
          <a:bodyPr/>
          <a:lstStyle/>
          <a:p>
            <a:r>
              <a:rPr lang="en-US"/>
              <a:t>Etiology of Enuresis</a:t>
            </a:r>
          </a:p>
        </p:txBody>
      </p:sp>
      <p:sp>
        <p:nvSpPr>
          <p:cNvPr id="3" name="Content Placeholder 2">
            <a:extLst>
              <a:ext uri="{FF2B5EF4-FFF2-40B4-BE49-F238E27FC236}">
                <a16:creationId xmlns:a16="http://schemas.microsoft.com/office/drawing/2014/main" id="{9577AFD4-E5C5-CE4C-BA7F-14CC2B297B2A}"/>
              </a:ext>
            </a:extLst>
          </p:cNvPr>
          <p:cNvSpPr>
            <a:spLocks noGrp="1"/>
          </p:cNvSpPr>
          <p:nvPr>
            <p:ph idx="1"/>
          </p:nvPr>
        </p:nvSpPr>
        <p:spPr/>
        <p:txBody>
          <a:bodyPr/>
          <a:lstStyle/>
          <a:p>
            <a:r>
              <a:rPr lang="en-US"/>
              <a:t>The most severe form of dysfunctional voiding is called Hinman’s syndrome and is through od as non- neurogenic bladder resulting from habitual, voluntary tightening of external sphincter during urges to urinate.</a:t>
            </a:r>
          </a:p>
          <a:p>
            <a:r>
              <a:rPr lang="en-US" b="1"/>
              <a:t>Voluntar: </a:t>
            </a:r>
            <a:r>
              <a:rPr lang="en-US"/>
              <a:t>ODD, psychotic disoerder</a:t>
            </a:r>
          </a:p>
          <a:p>
            <a:r>
              <a:rPr lang="en-US" b="1"/>
              <a:t>Involuntary </a:t>
            </a:r>
          </a:p>
          <a:p>
            <a:pPr marL="0" indent="0">
              <a:buNone/>
            </a:pPr>
            <a:r>
              <a:rPr lang="en-US" b="1"/>
              <a:t>      Familal:</a:t>
            </a:r>
            <a:r>
              <a:rPr lang="en-US"/>
              <a:t> In families where both parents have history on enuresis 77% of children willl have enuresis.In families where 1 parent has had enuresis,44% of children will be affected.</a:t>
            </a:r>
          </a:p>
          <a:p>
            <a:pPr marL="0" indent="0">
              <a:buNone/>
            </a:pPr>
            <a:r>
              <a:rPr lang="en-US"/>
              <a:t>Only about 15% children will have Enuresis  if either parents was enuretic.</a:t>
            </a:r>
          </a:p>
          <a:p>
            <a:pPr marL="0" indent="0">
              <a:buNone/>
            </a:pPr>
            <a:r>
              <a:rPr lang="en-US" b="1"/>
              <a:t> </a:t>
            </a:r>
          </a:p>
        </p:txBody>
      </p:sp>
    </p:spTree>
    <p:extLst>
      <p:ext uri="{BB962C8B-B14F-4D97-AF65-F5344CB8AC3E}">
        <p14:creationId xmlns:p14="http://schemas.microsoft.com/office/powerpoint/2010/main" val="2043342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482A6-7FFE-6845-8EB6-E1BAE6691621}"/>
              </a:ext>
            </a:extLst>
          </p:cNvPr>
          <p:cNvSpPr>
            <a:spLocks noGrp="1"/>
          </p:cNvSpPr>
          <p:nvPr>
            <p:ph type="title"/>
          </p:nvPr>
        </p:nvSpPr>
        <p:spPr/>
        <p:txBody>
          <a:bodyPr/>
          <a:lstStyle/>
          <a:p>
            <a:r>
              <a:rPr lang="en-US"/>
              <a:t>Intervention</a:t>
            </a:r>
          </a:p>
        </p:txBody>
      </p:sp>
      <p:sp>
        <p:nvSpPr>
          <p:cNvPr id="3" name="Content Placeholder 2">
            <a:extLst>
              <a:ext uri="{FF2B5EF4-FFF2-40B4-BE49-F238E27FC236}">
                <a16:creationId xmlns:a16="http://schemas.microsoft.com/office/drawing/2014/main" id="{03419492-3A30-8843-9B60-92E81C6563A9}"/>
              </a:ext>
            </a:extLst>
          </p:cNvPr>
          <p:cNvSpPr>
            <a:spLocks noGrp="1"/>
          </p:cNvSpPr>
          <p:nvPr>
            <p:ph idx="1"/>
          </p:nvPr>
        </p:nvSpPr>
        <p:spPr>
          <a:xfrm>
            <a:off x="2042794" y="1540189"/>
            <a:ext cx="8915400" cy="3777622"/>
          </a:xfrm>
        </p:spPr>
        <p:txBody>
          <a:bodyPr>
            <a:normAutofit lnSpcReduction="10000"/>
          </a:bodyPr>
          <a:lstStyle/>
          <a:p>
            <a:r>
              <a:rPr lang="en-US" b="1" i="0">
                <a:solidFill>
                  <a:srgbClr val="231F20"/>
                </a:solidFill>
                <a:effectLst/>
              </a:rPr>
              <a:t>Lifestyle treatments</a:t>
            </a:r>
          </a:p>
          <a:p>
            <a:pPr>
              <a:buFont typeface="+mj-lt"/>
              <a:buAutoNum type="arabicPeriod"/>
            </a:pPr>
            <a:r>
              <a:rPr lang="en-US" b="1" i="0">
                <a:solidFill>
                  <a:srgbClr val="231F20"/>
                </a:solidFill>
                <a:effectLst/>
              </a:rPr>
              <a:t>Monitor fluid intake.</a:t>
            </a:r>
            <a:r>
              <a:rPr lang="en-US" b="0" i="0">
                <a:solidFill>
                  <a:srgbClr val="231F20"/>
                </a:solidFill>
                <a:effectLst/>
              </a:rPr>
              <a:t> Try to slow your fluid intake in the afternoon and evening. Drink more in the early morning when you can use the bathroom easily. Set limits for evening consumption.</a:t>
            </a:r>
          </a:p>
          <a:p>
            <a:pPr>
              <a:buFont typeface="+mj-lt"/>
              <a:buAutoNum type="arabicPeriod"/>
            </a:pPr>
            <a:r>
              <a:rPr lang="en-US" b="1" i="0">
                <a:solidFill>
                  <a:srgbClr val="231F20"/>
                </a:solidFill>
                <a:effectLst/>
              </a:rPr>
              <a:t>Wake yourself at night.</a:t>
            </a:r>
            <a:r>
              <a:rPr lang="en-US" b="0" i="0">
                <a:solidFill>
                  <a:srgbClr val="231F20"/>
                </a:solidFill>
                <a:effectLst/>
              </a:rPr>
              <a:t> Setting an alarm for the middle of the night can help you prevent bed-wetting. Getting up once or twice a night to urinate means you won’t have as much urine if an accident occurs.</a:t>
            </a:r>
          </a:p>
          <a:p>
            <a:pPr>
              <a:buFont typeface="+mj-lt"/>
              <a:buAutoNum type="arabicPeriod"/>
            </a:pPr>
            <a:r>
              <a:rPr lang="en-US" b="1" i="0">
                <a:solidFill>
                  <a:srgbClr val="231F20"/>
                </a:solidFill>
                <a:effectLst/>
              </a:rPr>
              <a:t>Make regular urinating a part of your routine.</a:t>
            </a:r>
            <a:r>
              <a:rPr lang="en-US" b="0" i="0">
                <a:solidFill>
                  <a:srgbClr val="231F20"/>
                </a:solidFill>
                <a:effectLst/>
              </a:rPr>
              <a:t> During the day, set a schedule for when you’ll urinate and stick to it. Make sure to urinate before bed, too.</a:t>
            </a:r>
          </a:p>
          <a:p>
            <a:pPr>
              <a:buFont typeface="+mj-lt"/>
              <a:buAutoNum type="arabicPeriod"/>
            </a:pPr>
            <a:r>
              <a:rPr lang="en-US" b="1" i="0">
                <a:solidFill>
                  <a:srgbClr val="231F20"/>
                </a:solidFill>
                <a:effectLst/>
              </a:rPr>
              <a:t>Cut down on bladder irritants.</a:t>
            </a:r>
            <a:r>
              <a:rPr lang="en-US" b="0" i="0">
                <a:solidFill>
                  <a:srgbClr val="231F20"/>
                </a:solidFill>
                <a:effectLst/>
              </a:rPr>
              <a:t> Caffeine, alcohol, artificial sweeteners, and sugary drinks may irritate your bladder and lead to more frequent urination.</a:t>
            </a:r>
          </a:p>
          <a:p>
            <a:endParaRPr lang="en-US"/>
          </a:p>
        </p:txBody>
      </p:sp>
    </p:spTree>
    <p:extLst>
      <p:ext uri="{BB962C8B-B14F-4D97-AF65-F5344CB8AC3E}">
        <p14:creationId xmlns:p14="http://schemas.microsoft.com/office/powerpoint/2010/main" val="3235689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FA1F69-D846-934C-8367-90BFA58F98D9}"/>
              </a:ext>
            </a:extLst>
          </p:cNvPr>
          <p:cNvSpPr>
            <a:spLocks noGrp="1"/>
          </p:cNvSpPr>
          <p:nvPr>
            <p:ph idx="1"/>
          </p:nvPr>
        </p:nvSpPr>
        <p:spPr/>
        <p:txBody>
          <a:bodyPr>
            <a:normAutofit fontScale="70000" lnSpcReduction="20000"/>
          </a:bodyPr>
          <a:lstStyle/>
          <a:p>
            <a:r>
              <a:rPr lang="en-US" b="1" i="0">
                <a:solidFill>
                  <a:srgbClr val="231F20"/>
                </a:solidFill>
                <a:effectLst/>
              </a:rPr>
              <a:t>Medications</a:t>
            </a:r>
          </a:p>
          <a:p>
            <a:pPr marL="0" indent="0">
              <a:buNone/>
            </a:pPr>
            <a:r>
              <a:rPr lang="en-US" b="0" i="0">
                <a:solidFill>
                  <a:srgbClr val="231F20"/>
                </a:solidFill>
                <a:effectLst/>
              </a:rPr>
              <a:t>        Primary types of medications are prescribed to treat adult bed-wetting, depending on the cause:</a:t>
            </a:r>
          </a:p>
          <a:p>
            <a:pPr>
              <a:buFont typeface="+mj-lt"/>
              <a:buAutoNum type="arabicPeriod"/>
            </a:pPr>
            <a:r>
              <a:rPr lang="en-US" b="1" i="0">
                <a:solidFill>
                  <a:srgbClr val="231F20"/>
                </a:solidFill>
                <a:effectLst/>
              </a:rPr>
              <a:t>antibiotics</a:t>
            </a:r>
            <a:r>
              <a:rPr lang="en-US" b="0" i="0">
                <a:solidFill>
                  <a:srgbClr val="231F20"/>
                </a:solidFill>
                <a:effectLst/>
              </a:rPr>
              <a:t> to treat urinary tract infections</a:t>
            </a:r>
          </a:p>
          <a:p>
            <a:pPr>
              <a:buFont typeface="+mj-lt"/>
              <a:buAutoNum type="arabicPeriod"/>
            </a:pPr>
            <a:r>
              <a:rPr lang="en-US" b="1" i="0">
                <a:solidFill>
                  <a:srgbClr val="231F20"/>
                </a:solidFill>
                <a:effectLst/>
              </a:rPr>
              <a:t>anticholinergic drugs</a:t>
            </a:r>
            <a:r>
              <a:rPr lang="en-US" b="0" i="0">
                <a:solidFill>
                  <a:srgbClr val="231F20"/>
                </a:solidFill>
                <a:effectLst/>
              </a:rPr>
              <a:t> can calm irritated or overactive bladder muscles</a:t>
            </a:r>
          </a:p>
          <a:p>
            <a:pPr>
              <a:buFont typeface="+mj-lt"/>
              <a:buAutoNum type="arabicPeriod"/>
            </a:pPr>
            <a:r>
              <a:rPr lang="en-US" b="1" i="0">
                <a:solidFill>
                  <a:srgbClr val="231F20"/>
                </a:solidFill>
                <a:effectLst/>
              </a:rPr>
              <a:t>desmopressin acetate</a:t>
            </a:r>
            <a:r>
              <a:rPr lang="en-US" b="0" i="0">
                <a:solidFill>
                  <a:srgbClr val="231F20"/>
                </a:solidFill>
                <a:effectLst/>
              </a:rPr>
              <a:t> to boost levels of ADH so your kidneys will stop producing as much urine at night</a:t>
            </a:r>
          </a:p>
          <a:p>
            <a:pPr>
              <a:buFont typeface="+mj-lt"/>
              <a:buAutoNum type="arabicPeriod"/>
            </a:pPr>
            <a:r>
              <a:rPr lang="en-US" b="1" i="0">
                <a:solidFill>
                  <a:srgbClr val="231F20"/>
                </a:solidFill>
                <a:effectLst/>
              </a:rPr>
              <a:t>5-alpha reductase inhibitors</a:t>
            </a:r>
            <a:r>
              <a:rPr lang="en-US" b="0" i="0">
                <a:solidFill>
                  <a:srgbClr val="231F20"/>
                </a:solidFill>
                <a:effectLst/>
              </a:rPr>
              <a:t>,such as finasteride (Proscar), shrink an enlarged prostate</a:t>
            </a:r>
          </a:p>
          <a:p>
            <a:r>
              <a:rPr lang="en-US" b="1" i="0">
                <a:solidFill>
                  <a:srgbClr val="231F20"/>
                </a:solidFill>
                <a:effectLst/>
              </a:rPr>
              <a:t>Surgery</a:t>
            </a:r>
          </a:p>
          <a:p>
            <a:pPr>
              <a:buFont typeface="+mj-lt"/>
              <a:buAutoNum type="arabicPeriod"/>
            </a:pPr>
            <a:r>
              <a:rPr lang="en-US" b="1" i="0">
                <a:solidFill>
                  <a:srgbClr val="231F20"/>
                </a:solidFill>
                <a:effectLst/>
              </a:rPr>
              <a:t>Sacral nerve stimulation.</a:t>
            </a:r>
            <a:r>
              <a:rPr lang="en-US" b="0" i="0">
                <a:solidFill>
                  <a:srgbClr val="231F20"/>
                </a:solidFill>
                <a:effectLst/>
              </a:rPr>
              <a:t> During this procedure, your doctor will implant a small device that sends signals to the muscles in your bladder to stop unnecessary contractions.</a:t>
            </a:r>
          </a:p>
          <a:p>
            <a:pPr>
              <a:buFont typeface="+mj-lt"/>
              <a:buAutoNum type="arabicPeriod"/>
            </a:pPr>
            <a:r>
              <a:rPr lang="en-US" b="1" i="0">
                <a:solidFill>
                  <a:srgbClr val="231F20"/>
                </a:solidFill>
                <a:effectLst/>
              </a:rPr>
              <a:t>Clam cystoplasty (bladder augmentation).</a:t>
            </a:r>
            <a:r>
              <a:rPr lang="en-US" b="0" i="0">
                <a:solidFill>
                  <a:srgbClr val="231F20"/>
                </a:solidFill>
                <a:effectLst/>
              </a:rPr>
              <a:t> Your doctor will cut open your bladder and insert a patch of intestinal muscle. This extra muscle helps reduce bladder instability and increase control and capacity so you can prevent bed-wetting.</a:t>
            </a:r>
          </a:p>
          <a:p>
            <a:pPr>
              <a:buFont typeface="+mj-lt"/>
              <a:buAutoNum type="arabicPeriod"/>
            </a:pPr>
            <a:r>
              <a:rPr lang="en-US" b="1" i="0">
                <a:solidFill>
                  <a:srgbClr val="231F20"/>
                </a:solidFill>
                <a:effectLst/>
              </a:rPr>
              <a:t>Detrusor myectomy.</a:t>
            </a:r>
            <a:r>
              <a:rPr lang="en-US" b="0" i="0">
                <a:solidFill>
                  <a:srgbClr val="231F20"/>
                </a:solidFill>
                <a:effectLst/>
              </a:rPr>
              <a:t> The detrusor muscles control the contractions in your bladder. This procedure removes some of these muscles which helps decrease contractions.</a:t>
            </a:r>
          </a:p>
          <a:p>
            <a:pPr>
              <a:buFont typeface="+mj-lt"/>
              <a:buAutoNum type="arabicPeriod"/>
            </a:pPr>
            <a:r>
              <a:rPr lang="en-US" b="1" i="0">
                <a:solidFill>
                  <a:srgbClr val="231F20"/>
                </a:solidFill>
                <a:effectLst/>
              </a:rPr>
              <a:t>Pelvic organ prolapse repair.</a:t>
            </a:r>
            <a:r>
              <a:rPr lang="en-US" b="0" i="0">
                <a:solidFill>
                  <a:srgbClr val="231F20"/>
                </a:solidFill>
                <a:effectLst/>
              </a:rPr>
              <a:t> This may be needed if you have female reproductive organs that’re out of position and pressing down on the bladder.</a:t>
            </a:r>
          </a:p>
          <a:p>
            <a:endParaRPr lang="en-US" b="1"/>
          </a:p>
        </p:txBody>
      </p:sp>
    </p:spTree>
    <p:extLst>
      <p:ext uri="{BB962C8B-B14F-4D97-AF65-F5344CB8AC3E}">
        <p14:creationId xmlns:p14="http://schemas.microsoft.com/office/powerpoint/2010/main" val="20063741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AE5EEFD7-D4E1-D544-A67B-AD75F12856F2}"/>
              </a:ext>
            </a:extLst>
          </p:cNvPr>
          <p:cNvPicPr>
            <a:picLocks noGrp="1" noChangeAspect="1"/>
          </p:cNvPicPr>
          <p:nvPr>
            <p:ph idx="1"/>
          </p:nvPr>
        </p:nvPicPr>
        <p:blipFill>
          <a:blip r:embed="rId2"/>
          <a:stretch>
            <a:fillRect/>
          </a:stretch>
        </p:blipFill>
        <p:spPr>
          <a:xfrm>
            <a:off x="2687304" y="1361567"/>
            <a:ext cx="6995597" cy="4550283"/>
          </a:xfrm>
        </p:spPr>
      </p:pic>
    </p:spTree>
    <p:extLst>
      <p:ext uri="{BB962C8B-B14F-4D97-AF65-F5344CB8AC3E}">
        <p14:creationId xmlns:p14="http://schemas.microsoft.com/office/powerpoint/2010/main" val="2095501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D2818-F7EE-A446-B8AB-BAEDADAA312C}"/>
              </a:ext>
            </a:extLst>
          </p:cNvPr>
          <p:cNvSpPr>
            <a:spLocks noGrp="1"/>
          </p:cNvSpPr>
          <p:nvPr>
            <p:ph type="title"/>
          </p:nvPr>
        </p:nvSpPr>
        <p:spPr/>
        <p:txBody>
          <a:bodyPr/>
          <a:lstStyle/>
          <a:p>
            <a:r>
              <a:rPr lang="en-US"/>
              <a:t>Encopresis</a:t>
            </a:r>
          </a:p>
        </p:txBody>
      </p:sp>
      <p:sp>
        <p:nvSpPr>
          <p:cNvPr id="3" name="Content Placeholder 2">
            <a:extLst>
              <a:ext uri="{FF2B5EF4-FFF2-40B4-BE49-F238E27FC236}">
                <a16:creationId xmlns:a16="http://schemas.microsoft.com/office/drawing/2014/main" id="{BBB3F7D6-E013-984C-A0BA-757F0A2EA6FB}"/>
              </a:ext>
            </a:extLst>
          </p:cNvPr>
          <p:cNvSpPr>
            <a:spLocks noGrp="1"/>
          </p:cNvSpPr>
          <p:nvPr>
            <p:ph idx="1"/>
          </p:nvPr>
        </p:nvSpPr>
        <p:spPr/>
        <p:txBody>
          <a:bodyPr/>
          <a:lstStyle/>
          <a:p>
            <a:pPr marL="0" indent="0">
              <a:buNone/>
            </a:pPr>
            <a:r>
              <a:rPr lang="en-US" b="0" i="0">
                <a:solidFill>
                  <a:srgbClr val="111111"/>
                </a:solidFill>
                <a:effectLst/>
              </a:rPr>
              <a:t>Encopresis sometimes called fecal incontinence or soiling, is the repeated passing of stool into clothing. Typically it happens when impacted stool collects in the colon and rectum: the colon becomes too full and liquid stool leaks around the retained stool, staining underwear. Eventually, stool retention can cause swelling (distention) of the bowels and loss of control over bowel movements</a:t>
            </a:r>
            <a:endParaRPr lang="en-US"/>
          </a:p>
        </p:txBody>
      </p:sp>
    </p:spTree>
    <p:extLst>
      <p:ext uri="{BB962C8B-B14F-4D97-AF65-F5344CB8AC3E}">
        <p14:creationId xmlns:p14="http://schemas.microsoft.com/office/powerpoint/2010/main" val="34586712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52587-E893-844E-9F83-0352C92FF254}"/>
              </a:ext>
            </a:extLst>
          </p:cNvPr>
          <p:cNvSpPr>
            <a:spLocks noGrp="1"/>
          </p:cNvSpPr>
          <p:nvPr>
            <p:ph type="title"/>
          </p:nvPr>
        </p:nvSpPr>
        <p:spPr>
          <a:xfrm>
            <a:off x="2592925" y="946778"/>
            <a:ext cx="8911687" cy="958222"/>
          </a:xfrm>
        </p:spPr>
        <p:txBody>
          <a:bodyPr>
            <a:normAutofit fontScale="90000"/>
          </a:bodyPr>
          <a:lstStyle/>
          <a:p>
            <a:r>
              <a:rPr lang="en-US"/>
              <a:t>DSM-V 307.7(F98.1)</a:t>
            </a:r>
            <a:br>
              <a:rPr lang="en-US"/>
            </a:br>
            <a:r>
              <a:rPr lang="en-US"/>
              <a:t>Diagnostic criteria </a:t>
            </a:r>
          </a:p>
        </p:txBody>
      </p:sp>
      <p:sp>
        <p:nvSpPr>
          <p:cNvPr id="3" name="Content Placeholder 2">
            <a:extLst>
              <a:ext uri="{FF2B5EF4-FFF2-40B4-BE49-F238E27FC236}">
                <a16:creationId xmlns:a16="http://schemas.microsoft.com/office/drawing/2014/main" id="{C7DDFD8F-4297-D94E-8EB3-8693C24F7587}"/>
              </a:ext>
            </a:extLst>
          </p:cNvPr>
          <p:cNvSpPr>
            <a:spLocks noGrp="1"/>
          </p:cNvSpPr>
          <p:nvPr>
            <p:ph idx="1"/>
          </p:nvPr>
        </p:nvSpPr>
        <p:spPr/>
        <p:txBody>
          <a:bodyPr/>
          <a:lstStyle/>
          <a:p>
            <a:r>
              <a:rPr lang="en-US" b="1" i="0">
                <a:solidFill>
                  <a:srgbClr val="333333"/>
                </a:solidFill>
                <a:effectLst/>
                <a:latin typeface="Open Sans"/>
              </a:rPr>
              <a:t>A.</a:t>
            </a:r>
            <a:r>
              <a:rPr lang="en-US" b="0" i="0">
                <a:solidFill>
                  <a:srgbClr val="333333"/>
                </a:solidFill>
                <a:effectLst/>
                <a:latin typeface="Open Sans"/>
              </a:rPr>
              <a:t>Patient’s chronological age must be at least 4 years;</a:t>
            </a:r>
          </a:p>
          <a:p>
            <a:r>
              <a:rPr lang="en-US" b="1">
                <a:solidFill>
                  <a:srgbClr val="333333"/>
                </a:solidFill>
                <a:latin typeface="Open Sans"/>
              </a:rPr>
              <a:t>B.</a:t>
            </a:r>
            <a:r>
              <a:rPr lang="en-US" b="0" i="0">
                <a:solidFill>
                  <a:srgbClr val="333333"/>
                </a:solidFill>
                <a:effectLst/>
                <a:latin typeface="Open Sans"/>
              </a:rPr>
              <a:t>A repeated passage of feces into inappropriate places, e.g., clothing or floor. This can be either intentional or involuntary;</a:t>
            </a:r>
          </a:p>
          <a:p>
            <a:r>
              <a:rPr lang="en-US" b="1" i="0">
                <a:solidFill>
                  <a:srgbClr val="333333"/>
                </a:solidFill>
                <a:effectLst/>
                <a:latin typeface="Open Sans"/>
              </a:rPr>
              <a:t>C.</a:t>
            </a:r>
            <a:r>
              <a:rPr lang="en-US" i="0">
                <a:solidFill>
                  <a:srgbClr val="333333"/>
                </a:solidFill>
                <a:effectLst/>
                <a:latin typeface="Open Sans"/>
              </a:rPr>
              <a:t>At</a:t>
            </a:r>
            <a:r>
              <a:rPr lang="en-US" b="0" i="0">
                <a:solidFill>
                  <a:srgbClr val="333333"/>
                </a:solidFill>
                <a:effectLst/>
                <a:latin typeface="Open Sans"/>
              </a:rPr>
              <a:t> least one such event must occur every month for at least 3 months;</a:t>
            </a:r>
          </a:p>
          <a:p>
            <a:r>
              <a:rPr lang="en-US" b="1" i="0">
                <a:solidFill>
                  <a:srgbClr val="333333"/>
                </a:solidFill>
                <a:effectLst/>
                <a:latin typeface="Open Sans"/>
              </a:rPr>
              <a:t>D.</a:t>
            </a:r>
            <a:r>
              <a:rPr lang="en-US">
                <a:solidFill>
                  <a:srgbClr val="333333"/>
                </a:solidFill>
                <a:latin typeface="Open Sans"/>
              </a:rPr>
              <a:t>T</a:t>
            </a:r>
            <a:r>
              <a:rPr lang="en-US" i="0">
                <a:solidFill>
                  <a:srgbClr val="333333"/>
                </a:solidFill>
                <a:effectLst/>
                <a:latin typeface="Open Sans"/>
              </a:rPr>
              <a:t>he</a:t>
            </a:r>
            <a:r>
              <a:rPr lang="en-US" b="0" i="0">
                <a:solidFill>
                  <a:srgbClr val="333333"/>
                </a:solidFill>
                <a:effectLst/>
                <a:latin typeface="Open Sans"/>
              </a:rPr>
              <a:t> behavior is not attributable to the effects of a substance, e.g., laxative, or another medical condition, with the exception of a mechanism involving constipation.</a:t>
            </a:r>
          </a:p>
          <a:p>
            <a:endParaRPr lang="en-US"/>
          </a:p>
        </p:txBody>
      </p:sp>
    </p:spTree>
    <p:extLst>
      <p:ext uri="{BB962C8B-B14F-4D97-AF65-F5344CB8AC3E}">
        <p14:creationId xmlns:p14="http://schemas.microsoft.com/office/powerpoint/2010/main" val="7401527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AB1B8-EC61-FB49-A73B-6CF40B445A6C}"/>
              </a:ext>
            </a:extLst>
          </p:cNvPr>
          <p:cNvSpPr>
            <a:spLocks noGrp="1"/>
          </p:cNvSpPr>
          <p:nvPr>
            <p:ph type="title"/>
          </p:nvPr>
        </p:nvSpPr>
        <p:spPr/>
        <p:txBody>
          <a:bodyPr/>
          <a:lstStyle/>
          <a:p>
            <a:r>
              <a:rPr lang="en-US"/>
              <a:t>Types of encopresis</a:t>
            </a:r>
          </a:p>
        </p:txBody>
      </p:sp>
      <p:sp>
        <p:nvSpPr>
          <p:cNvPr id="3" name="Content Placeholder 2">
            <a:extLst>
              <a:ext uri="{FF2B5EF4-FFF2-40B4-BE49-F238E27FC236}">
                <a16:creationId xmlns:a16="http://schemas.microsoft.com/office/drawing/2014/main" id="{1E709508-B6B3-CA43-9230-FE0F950E9D24}"/>
              </a:ext>
            </a:extLst>
          </p:cNvPr>
          <p:cNvSpPr>
            <a:spLocks noGrp="1"/>
          </p:cNvSpPr>
          <p:nvPr>
            <p:ph idx="1"/>
          </p:nvPr>
        </p:nvSpPr>
        <p:spPr/>
        <p:txBody>
          <a:bodyPr>
            <a:normAutofit/>
          </a:bodyPr>
          <a:lstStyle/>
          <a:p>
            <a:pPr marL="0" indent="0">
              <a:buNone/>
            </a:pPr>
            <a:r>
              <a:rPr lang="en-US" b="0" i="0">
                <a:solidFill>
                  <a:srgbClr val="333333"/>
                </a:solidFill>
                <a:effectLst/>
              </a:rPr>
              <a:t>These types of encopresis are-</a:t>
            </a:r>
          </a:p>
          <a:p>
            <a:r>
              <a:rPr lang="en-US" b="1" i="0">
                <a:solidFill>
                  <a:srgbClr val="333333"/>
                </a:solidFill>
                <a:effectLst/>
              </a:rPr>
              <a:t>Retentive encopresis:</a:t>
            </a:r>
            <a:r>
              <a:rPr lang="en-US" i="0">
                <a:solidFill>
                  <a:srgbClr val="333333"/>
                </a:solidFill>
                <a:effectLst/>
              </a:rPr>
              <a:t>T</a:t>
            </a:r>
            <a:r>
              <a:rPr lang="en-US" b="0" i="0">
                <a:solidFill>
                  <a:srgbClr val="333333"/>
                </a:solidFill>
                <a:effectLst/>
              </a:rPr>
              <a:t>his is the most common form of encopresis among children. When a child has this type there is a physical problem that is occurring that is keeping the child from having a bowel movement. The child may actually wish to defecate in the toilet but be unable to due to lack of sensation, pain being experienced, or even a blockage. One of the major side effects of this condition is chronic constipation. This can be made worse by a lack of fiber, physical activity, and water. </a:t>
            </a:r>
          </a:p>
          <a:p>
            <a:r>
              <a:rPr lang="en-US" b="1" i="0">
                <a:solidFill>
                  <a:srgbClr val="333333"/>
                </a:solidFill>
                <a:effectLst/>
              </a:rPr>
              <a:t>No-retentive encopresis:</a:t>
            </a:r>
            <a:r>
              <a:rPr lang="en-US" b="0" i="0">
                <a:solidFill>
                  <a:srgbClr val="333333"/>
                </a:solidFill>
                <a:effectLst/>
              </a:rPr>
              <a:t>This type happens when the child simply refuses to have a bowel movement in the appropriate place. This is most often a behavioral issue rather then a physical one. Constipation is usually not a factor in this type of encopresis. In addition, the child may seem fearful or even defiant and use this type of behavior as a control mechanism.</a:t>
            </a:r>
          </a:p>
          <a:p>
            <a:pPr marL="0" indent="0">
              <a:buNone/>
            </a:pPr>
            <a:endParaRPr lang="en-US"/>
          </a:p>
        </p:txBody>
      </p:sp>
    </p:spTree>
    <p:extLst>
      <p:ext uri="{BB962C8B-B14F-4D97-AF65-F5344CB8AC3E}">
        <p14:creationId xmlns:p14="http://schemas.microsoft.com/office/powerpoint/2010/main" val="4222057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64245-1389-7945-8624-28319A0BC0D8}"/>
              </a:ext>
            </a:extLst>
          </p:cNvPr>
          <p:cNvSpPr>
            <a:spLocks noGrp="1"/>
          </p:cNvSpPr>
          <p:nvPr>
            <p:ph type="title"/>
          </p:nvPr>
        </p:nvSpPr>
        <p:spPr>
          <a:xfrm>
            <a:off x="2596638" y="539233"/>
            <a:ext cx="8911687" cy="1280890"/>
          </a:xfrm>
        </p:spPr>
        <p:txBody>
          <a:bodyPr/>
          <a:lstStyle/>
          <a:p>
            <a:r>
              <a:rPr lang="en-US"/>
              <a:t>Etiology of Encopresis</a:t>
            </a:r>
          </a:p>
        </p:txBody>
      </p:sp>
      <p:sp>
        <p:nvSpPr>
          <p:cNvPr id="3" name="Content Placeholder 2">
            <a:extLst>
              <a:ext uri="{FF2B5EF4-FFF2-40B4-BE49-F238E27FC236}">
                <a16:creationId xmlns:a16="http://schemas.microsoft.com/office/drawing/2014/main" id="{02CDD67C-4DD3-374C-A07A-E04AFF5223B4}"/>
              </a:ext>
            </a:extLst>
          </p:cNvPr>
          <p:cNvSpPr>
            <a:spLocks noGrp="1"/>
          </p:cNvSpPr>
          <p:nvPr>
            <p:ph idx="1"/>
          </p:nvPr>
        </p:nvSpPr>
        <p:spPr>
          <a:xfrm>
            <a:off x="2592925" y="2133600"/>
            <a:ext cx="8915400" cy="3777622"/>
          </a:xfrm>
        </p:spPr>
        <p:txBody>
          <a:bodyPr/>
          <a:lstStyle/>
          <a:p>
            <a:pPr marL="0" indent="0">
              <a:buNone/>
            </a:pPr>
            <a:r>
              <a:rPr lang="en-US" b="1"/>
              <a:t>  Retentive</a:t>
            </a:r>
          </a:p>
          <a:p>
            <a:r>
              <a:rPr lang="en-US"/>
              <a:t> Painfull defection</a:t>
            </a:r>
          </a:p>
          <a:p>
            <a:r>
              <a:rPr lang="en-US"/>
              <a:t>Inadequate or punitive toilet training</a:t>
            </a:r>
          </a:p>
          <a:p>
            <a:r>
              <a:rPr lang="en-US"/>
              <a:t>Fear of school toilets or toilet related fears</a:t>
            </a:r>
          </a:p>
          <a:p>
            <a:r>
              <a:rPr lang="en-US"/>
              <a:t>Mechanism include alerted Colon motility and contraction factors, obstruction, stretched and thinned colon walls, decreased sensation second to neurological disorder.</a:t>
            </a:r>
          </a:p>
          <a:p>
            <a:pPr marL="0" indent="0">
              <a:buNone/>
            </a:pPr>
            <a:r>
              <a:rPr lang="en-US" b="1"/>
              <a:t>  Non_retentive</a:t>
            </a:r>
          </a:p>
          <a:p>
            <a:r>
              <a:rPr lang="en-US"/>
              <a:t>Maybe deliberate attempt, as a mean of avoiding stressors or commutating anger.</a:t>
            </a:r>
          </a:p>
        </p:txBody>
      </p:sp>
    </p:spTree>
    <p:extLst>
      <p:ext uri="{BB962C8B-B14F-4D97-AF65-F5344CB8AC3E}">
        <p14:creationId xmlns:p14="http://schemas.microsoft.com/office/powerpoint/2010/main" val="30574641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AFE0A-113B-3342-BB58-DCC7282A5017}"/>
              </a:ext>
            </a:extLst>
          </p:cNvPr>
          <p:cNvSpPr>
            <a:spLocks noGrp="1"/>
          </p:cNvSpPr>
          <p:nvPr>
            <p:ph type="title"/>
          </p:nvPr>
        </p:nvSpPr>
        <p:spPr/>
        <p:txBody>
          <a:bodyPr/>
          <a:lstStyle/>
          <a:p>
            <a:r>
              <a:rPr lang="en-US"/>
              <a:t>Intervention</a:t>
            </a:r>
          </a:p>
        </p:txBody>
      </p:sp>
      <p:sp>
        <p:nvSpPr>
          <p:cNvPr id="3" name="Content Placeholder 2">
            <a:extLst>
              <a:ext uri="{FF2B5EF4-FFF2-40B4-BE49-F238E27FC236}">
                <a16:creationId xmlns:a16="http://schemas.microsoft.com/office/drawing/2014/main" id="{384D5217-1FF4-F84B-A9DD-789791584E0C}"/>
              </a:ext>
            </a:extLst>
          </p:cNvPr>
          <p:cNvSpPr>
            <a:spLocks noGrp="1"/>
          </p:cNvSpPr>
          <p:nvPr>
            <p:ph idx="1"/>
          </p:nvPr>
        </p:nvSpPr>
        <p:spPr>
          <a:xfrm>
            <a:off x="2592925" y="1569116"/>
            <a:ext cx="8915400" cy="4253376"/>
          </a:xfrm>
        </p:spPr>
        <p:txBody>
          <a:bodyPr>
            <a:normAutofit fontScale="85000" lnSpcReduction="10000"/>
          </a:bodyPr>
          <a:lstStyle/>
          <a:p>
            <a:pPr marL="0" indent="0">
              <a:buNone/>
            </a:pPr>
            <a:r>
              <a:rPr lang="en-US" b="1" i="0">
                <a:solidFill>
                  <a:srgbClr val="111111"/>
                </a:solidFill>
                <a:effectLst/>
              </a:rPr>
              <a:t>  Clearing the colon of impacted stool</a:t>
            </a:r>
          </a:p>
          <a:p>
            <a:pPr marL="0" indent="0">
              <a:buNone/>
            </a:pPr>
            <a:r>
              <a:rPr lang="en-US" b="0" i="0">
                <a:solidFill>
                  <a:srgbClr val="111111"/>
                </a:solidFill>
                <a:effectLst/>
              </a:rPr>
              <a:t>  There are several methods for clearing the colon and relieving constipation. Your child's doctor will likely recommend           one or more of the following:</a:t>
            </a:r>
          </a:p>
          <a:p>
            <a:r>
              <a:rPr lang="en-US" b="0" i="0">
                <a:solidFill>
                  <a:srgbClr val="111111"/>
                </a:solidFill>
                <a:effectLst/>
              </a:rPr>
              <a:t>Certain laxatives</a:t>
            </a:r>
          </a:p>
          <a:p>
            <a:r>
              <a:rPr lang="en-US" b="0" i="0">
                <a:solidFill>
                  <a:srgbClr val="111111"/>
                </a:solidFill>
                <a:effectLst/>
              </a:rPr>
              <a:t>Rectal suppositories</a:t>
            </a:r>
          </a:p>
          <a:p>
            <a:r>
              <a:rPr lang="en-US" b="0" i="0">
                <a:solidFill>
                  <a:srgbClr val="111111"/>
                </a:solidFill>
                <a:effectLst/>
              </a:rPr>
              <a:t>Enemas</a:t>
            </a:r>
          </a:p>
          <a:p>
            <a:pPr marL="0" indent="0">
              <a:buNone/>
            </a:pPr>
            <a:r>
              <a:rPr lang="en-US" b="0" i="0">
                <a:solidFill>
                  <a:srgbClr val="111111"/>
                </a:solidFill>
                <a:effectLst/>
              </a:rPr>
              <a:t>  Your child's doctor may recommend close follow-up to check the progress of the colon clearing.</a:t>
            </a:r>
          </a:p>
          <a:p>
            <a:pPr marL="0" indent="0">
              <a:buNone/>
            </a:pPr>
            <a:r>
              <a:rPr lang="en-US" b="1" i="0">
                <a:solidFill>
                  <a:srgbClr val="111111"/>
                </a:solidFill>
                <a:effectLst/>
              </a:rPr>
              <a:t>  Encouraging healthy bowel movements</a:t>
            </a:r>
          </a:p>
          <a:p>
            <a:pPr marL="0" indent="0">
              <a:buNone/>
            </a:pPr>
            <a:r>
              <a:rPr lang="en-US" b="0" i="0">
                <a:solidFill>
                  <a:srgbClr val="111111"/>
                </a:solidFill>
                <a:effectLst/>
              </a:rPr>
              <a:t>  Once the colon is cleared, it's important to encourage your child to have regular bowel movements. Your child's doctor may recommend:</a:t>
            </a:r>
          </a:p>
          <a:p>
            <a:r>
              <a:rPr lang="en-US" b="0" i="0">
                <a:solidFill>
                  <a:srgbClr val="111111"/>
                </a:solidFill>
                <a:effectLst/>
              </a:rPr>
              <a:t>Laxatives, gradually discontinuing them once the bowel returns to normal function.</a:t>
            </a:r>
          </a:p>
          <a:p>
            <a:r>
              <a:rPr lang="en-US" b="0" i="0">
                <a:solidFill>
                  <a:srgbClr val="111111"/>
                </a:solidFill>
                <a:effectLst/>
              </a:rPr>
              <a:t>Training your child to go to the toilet as soon as possible when the urge to have a bowel movement occurs.</a:t>
            </a:r>
          </a:p>
          <a:p>
            <a:r>
              <a:rPr lang="en-US" b="0" i="0">
                <a:solidFill>
                  <a:srgbClr val="111111"/>
                </a:solidFill>
                <a:effectLst/>
              </a:rPr>
              <a:t>A short trial of going off cow's milk or checking for cow's milk intolerance, if indicated.</a:t>
            </a:r>
          </a:p>
          <a:p>
            <a:endParaRPr lang="en-US"/>
          </a:p>
        </p:txBody>
      </p:sp>
    </p:spTree>
    <p:extLst>
      <p:ext uri="{BB962C8B-B14F-4D97-AF65-F5344CB8AC3E}">
        <p14:creationId xmlns:p14="http://schemas.microsoft.com/office/powerpoint/2010/main" val="2481622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CBF4F21-4EBE-6E4C-BAD6-CBD3A8642DC1}"/>
              </a:ext>
            </a:extLst>
          </p:cNvPr>
          <p:cNvPicPr>
            <a:picLocks noGrp="1" noChangeAspect="1"/>
          </p:cNvPicPr>
          <p:nvPr>
            <p:ph idx="1"/>
          </p:nvPr>
        </p:nvPicPr>
        <p:blipFill>
          <a:blip r:embed="rId2"/>
          <a:stretch>
            <a:fillRect/>
          </a:stretch>
        </p:blipFill>
        <p:spPr>
          <a:xfrm>
            <a:off x="3296426" y="1325737"/>
            <a:ext cx="6131737" cy="4287663"/>
          </a:xfrm>
        </p:spPr>
      </p:pic>
    </p:spTree>
    <p:extLst>
      <p:ext uri="{BB962C8B-B14F-4D97-AF65-F5344CB8AC3E}">
        <p14:creationId xmlns:p14="http://schemas.microsoft.com/office/powerpoint/2010/main" val="4190566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BD93B-155B-BC4A-8158-55F13A4BC054}"/>
              </a:ext>
            </a:extLst>
          </p:cNvPr>
          <p:cNvSpPr>
            <a:spLocks noGrp="1"/>
          </p:cNvSpPr>
          <p:nvPr>
            <p:ph type="ctrTitle"/>
          </p:nvPr>
        </p:nvSpPr>
        <p:spPr>
          <a:xfrm>
            <a:off x="2123414" y="1166219"/>
            <a:ext cx="8915399" cy="2262781"/>
          </a:xfrm>
        </p:spPr>
        <p:txBody>
          <a:bodyPr/>
          <a:lstStyle/>
          <a:p>
            <a:r>
              <a:rPr lang="en-US"/>
              <a:t>Elimination disorders</a:t>
            </a:r>
          </a:p>
        </p:txBody>
      </p:sp>
      <p:sp>
        <p:nvSpPr>
          <p:cNvPr id="3" name="Subtitle 2">
            <a:extLst>
              <a:ext uri="{FF2B5EF4-FFF2-40B4-BE49-F238E27FC236}">
                <a16:creationId xmlns:a16="http://schemas.microsoft.com/office/drawing/2014/main" id="{7D7691D2-4789-9143-98C9-218344A5E750}"/>
              </a:ext>
            </a:extLst>
          </p:cNvPr>
          <p:cNvSpPr>
            <a:spLocks noGrp="1"/>
          </p:cNvSpPr>
          <p:nvPr>
            <p:ph type="subTitle" idx="1"/>
          </p:nvPr>
        </p:nvSpPr>
        <p:spPr>
          <a:xfrm>
            <a:off x="3153103" y="3923465"/>
            <a:ext cx="8118610" cy="1980200"/>
          </a:xfrm>
        </p:spPr>
        <p:txBody>
          <a:bodyPr>
            <a:noAutofit/>
          </a:bodyPr>
          <a:lstStyle/>
          <a:p>
            <a:r>
              <a:rPr lang="en-US" sz="2000"/>
              <a:t>Submitted by:  </a:t>
            </a:r>
          </a:p>
          <a:p>
            <a:r>
              <a:rPr lang="en-US" sz="2000"/>
              <a:t>         Aqsa Sajid(023)</a:t>
            </a:r>
          </a:p>
          <a:p>
            <a:r>
              <a:rPr lang="en-US" sz="2000"/>
              <a:t>        Bs applied psychology (5</a:t>
            </a:r>
            <a:r>
              <a:rPr lang="en-US" sz="2000" baseline="30000"/>
              <a:t>th</a:t>
            </a:r>
            <a:r>
              <a:rPr lang="en-US" sz="2000"/>
              <a:t> semester)</a:t>
            </a:r>
          </a:p>
          <a:p>
            <a:r>
              <a:rPr lang="en-US" sz="2000"/>
              <a:t>Submitted to:</a:t>
            </a:r>
          </a:p>
          <a:p>
            <a:r>
              <a:rPr lang="en-US" sz="2000"/>
              <a:t>    Maam samar</a:t>
            </a:r>
          </a:p>
        </p:txBody>
      </p:sp>
    </p:spTree>
    <p:extLst>
      <p:ext uri="{BB962C8B-B14F-4D97-AF65-F5344CB8AC3E}">
        <p14:creationId xmlns:p14="http://schemas.microsoft.com/office/powerpoint/2010/main" val="513448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F047A-7751-7A43-8454-0AA03B145548}"/>
              </a:ext>
            </a:extLst>
          </p:cNvPr>
          <p:cNvSpPr>
            <a:spLocks noGrp="1"/>
          </p:cNvSpPr>
          <p:nvPr>
            <p:ph type="title"/>
          </p:nvPr>
        </p:nvSpPr>
        <p:spPr/>
        <p:txBody>
          <a:bodyPr/>
          <a:lstStyle/>
          <a:p>
            <a:r>
              <a:rPr lang="en-US"/>
              <a:t>What are we here to learn:</a:t>
            </a:r>
          </a:p>
        </p:txBody>
      </p:sp>
      <p:sp>
        <p:nvSpPr>
          <p:cNvPr id="3" name="Content Placeholder 2">
            <a:extLst>
              <a:ext uri="{FF2B5EF4-FFF2-40B4-BE49-F238E27FC236}">
                <a16:creationId xmlns:a16="http://schemas.microsoft.com/office/drawing/2014/main" id="{83DB9442-AF73-9B41-AB71-26F8A27E2FAD}"/>
              </a:ext>
            </a:extLst>
          </p:cNvPr>
          <p:cNvSpPr>
            <a:spLocks noGrp="1"/>
          </p:cNvSpPr>
          <p:nvPr>
            <p:ph idx="1"/>
          </p:nvPr>
        </p:nvSpPr>
        <p:spPr/>
        <p:txBody>
          <a:bodyPr/>
          <a:lstStyle/>
          <a:p>
            <a:r>
              <a:rPr lang="en-US"/>
              <a:t>What are elimination disorders</a:t>
            </a:r>
          </a:p>
          <a:p>
            <a:r>
              <a:rPr lang="en-US"/>
              <a:t>Types of elimination disorders</a:t>
            </a:r>
          </a:p>
          <a:p>
            <a:r>
              <a:rPr lang="en-US"/>
              <a:t>What is encorpresis</a:t>
            </a:r>
          </a:p>
          <a:p>
            <a:r>
              <a:rPr lang="en-US"/>
              <a:t>What is Enuresis</a:t>
            </a:r>
          </a:p>
          <a:p>
            <a:r>
              <a:rPr lang="en-US"/>
              <a:t>Diagnostic criterion of the disorders</a:t>
            </a:r>
          </a:p>
          <a:p>
            <a:r>
              <a:rPr lang="en-US"/>
              <a:t>Etiology</a:t>
            </a:r>
          </a:p>
          <a:p>
            <a:r>
              <a:rPr lang="en-US"/>
              <a:t>Intervention</a:t>
            </a:r>
          </a:p>
        </p:txBody>
      </p:sp>
    </p:spTree>
    <p:extLst>
      <p:ext uri="{BB962C8B-B14F-4D97-AF65-F5344CB8AC3E}">
        <p14:creationId xmlns:p14="http://schemas.microsoft.com/office/powerpoint/2010/main" val="34365358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B35BC2-50A6-EB42-84E5-29EAF12BC31B}"/>
              </a:ext>
            </a:extLst>
          </p:cNvPr>
          <p:cNvSpPr>
            <a:spLocks noGrp="1"/>
          </p:cNvSpPr>
          <p:nvPr>
            <p:ph type="title"/>
          </p:nvPr>
        </p:nvSpPr>
        <p:spPr/>
        <p:txBody>
          <a:bodyPr/>
          <a:lstStyle/>
          <a:p>
            <a:r>
              <a:rPr lang="en-US"/>
              <a:t>What are Elimination disorders ?</a:t>
            </a:r>
          </a:p>
        </p:txBody>
      </p:sp>
      <p:sp>
        <p:nvSpPr>
          <p:cNvPr id="3" name="Content Placeholder 2">
            <a:extLst>
              <a:ext uri="{FF2B5EF4-FFF2-40B4-BE49-F238E27FC236}">
                <a16:creationId xmlns:a16="http://schemas.microsoft.com/office/drawing/2014/main" id="{ED13D978-2FCF-954B-92E2-31FADD29771B}"/>
              </a:ext>
            </a:extLst>
          </p:cNvPr>
          <p:cNvSpPr>
            <a:spLocks noGrp="1"/>
          </p:cNvSpPr>
          <p:nvPr>
            <p:ph idx="1"/>
          </p:nvPr>
        </p:nvSpPr>
        <p:spPr/>
        <p:txBody>
          <a:bodyPr/>
          <a:lstStyle/>
          <a:p>
            <a:r>
              <a:rPr lang="en-US" b="0" i="0">
                <a:solidFill>
                  <a:srgbClr val="444444"/>
                </a:solidFill>
                <a:effectLst/>
              </a:rPr>
              <a:t>Elimination disorders occur in children who have problems going to the bathroom -- both defecating and urinating. Although it is not uncommon for young children to have occasional "accidents," there may be a problem if this behavior occurs repeatedly for longer than three months, particularly in children older than 5 years.</a:t>
            </a:r>
            <a:endParaRPr lang="en-US"/>
          </a:p>
        </p:txBody>
      </p:sp>
    </p:spTree>
    <p:extLst>
      <p:ext uri="{BB962C8B-B14F-4D97-AF65-F5344CB8AC3E}">
        <p14:creationId xmlns:p14="http://schemas.microsoft.com/office/powerpoint/2010/main" val="945979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C529BBAA-550E-414D-AAF6-E4BBA396B2C7}"/>
              </a:ext>
            </a:extLst>
          </p:cNvPr>
          <p:cNvPicPr>
            <a:picLocks noGrp="1" noChangeAspect="1"/>
          </p:cNvPicPr>
          <p:nvPr>
            <p:ph idx="1"/>
          </p:nvPr>
        </p:nvPicPr>
        <p:blipFill>
          <a:blip r:embed="rId2"/>
          <a:stretch>
            <a:fillRect/>
          </a:stretch>
        </p:blipFill>
        <p:spPr>
          <a:xfrm>
            <a:off x="2042351" y="1021176"/>
            <a:ext cx="7520766" cy="4890674"/>
          </a:xfrm>
        </p:spPr>
      </p:pic>
    </p:spTree>
    <p:extLst>
      <p:ext uri="{BB962C8B-B14F-4D97-AF65-F5344CB8AC3E}">
        <p14:creationId xmlns:p14="http://schemas.microsoft.com/office/powerpoint/2010/main" val="996462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56216-7DA9-F249-BBDC-8363C764ADCA}"/>
              </a:ext>
            </a:extLst>
          </p:cNvPr>
          <p:cNvSpPr>
            <a:spLocks noGrp="1"/>
          </p:cNvSpPr>
          <p:nvPr>
            <p:ph type="title"/>
          </p:nvPr>
        </p:nvSpPr>
        <p:spPr/>
        <p:txBody>
          <a:bodyPr/>
          <a:lstStyle/>
          <a:p>
            <a:r>
              <a:rPr lang="en-US"/>
              <a:t>Enuresis</a:t>
            </a:r>
          </a:p>
        </p:txBody>
      </p:sp>
      <p:sp>
        <p:nvSpPr>
          <p:cNvPr id="3" name="Content Placeholder 2">
            <a:extLst>
              <a:ext uri="{FF2B5EF4-FFF2-40B4-BE49-F238E27FC236}">
                <a16:creationId xmlns:a16="http://schemas.microsoft.com/office/drawing/2014/main" id="{AA4E8FE4-E192-784A-A466-9D5E36F8C732}"/>
              </a:ext>
            </a:extLst>
          </p:cNvPr>
          <p:cNvSpPr>
            <a:spLocks noGrp="1"/>
          </p:cNvSpPr>
          <p:nvPr>
            <p:ph idx="1"/>
          </p:nvPr>
        </p:nvSpPr>
        <p:spPr>
          <a:xfrm>
            <a:off x="2592925" y="2133600"/>
            <a:ext cx="8915400" cy="3777622"/>
          </a:xfrm>
        </p:spPr>
        <p:txBody>
          <a:bodyPr>
            <a:normAutofit/>
          </a:bodyPr>
          <a:lstStyle/>
          <a:p>
            <a:pPr fontAlgn="t"/>
            <a:r>
              <a:rPr lang="en-US" b="0" i="0">
                <a:solidFill>
                  <a:srgbClr val="565656"/>
                </a:solidFill>
                <a:effectLst/>
              </a:rPr>
              <a:t>Enuresis is diagnosed when children repeatedly urinate in inappropriate places, such as clothing (during the day) or the bed (during the night). In most cases, the child's urination problem is involuntary in nature, and is perceived by the child as an unavoidable loss of urinary control.</a:t>
            </a:r>
          </a:p>
          <a:p>
            <a:pPr marL="0" indent="0">
              <a:buNone/>
            </a:pPr>
            <a:endParaRPr lang="en-US"/>
          </a:p>
        </p:txBody>
      </p:sp>
    </p:spTree>
    <p:extLst>
      <p:ext uri="{BB962C8B-B14F-4D97-AF65-F5344CB8AC3E}">
        <p14:creationId xmlns:p14="http://schemas.microsoft.com/office/powerpoint/2010/main" val="1380555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64C9F9-5BF9-1444-97EF-597217674C59}"/>
              </a:ext>
            </a:extLst>
          </p:cNvPr>
          <p:cNvSpPr>
            <a:spLocks noGrp="1"/>
          </p:cNvSpPr>
          <p:nvPr>
            <p:ph type="title"/>
          </p:nvPr>
        </p:nvSpPr>
        <p:spPr/>
        <p:txBody>
          <a:bodyPr/>
          <a:lstStyle/>
          <a:p>
            <a:r>
              <a:rPr lang="en-US"/>
              <a:t>DSM-V table 307.6(F98.0)</a:t>
            </a:r>
            <a:br>
              <a:rPr lang="en-US"/>
            </a:br>
            <a:r>
              <a:rPr lang="en-US"/>
              <a:t> Diagnostic criteria        </a:t>
            </a:r>
          </a:p>
        </p:txBody>
      </p:sp>
      <p:sp>
        <p:nvSpPr>
          <p:cNvPr id="3" name="Content Placeholder 2">
            <a:extLst>
              <a:ext uri="{FF2B5EF4-FFF2-40B4-BE49-F238E27FC236}">
                <a16:creationId xmlns:a16="http://schemas.microsoft.com/office/drawing/2014/main" id="{B40D5507-1BE9-7742-80B4-37877194127E}"/>
              </a:ext>
            </a:extLst>
          </p:cNvPr>
          <p:cNvSpPr>
            <a:spLocks noGrp="1"/>
          </p:cNvSpPr>
          <p:nvPr>
            <p:ph idx="1"/>
          </p:nvPr>
        </p:nvSpPr>
        <p:spPr/>
        <p:txBody>
          <a:bodyPr/>
          <a:lstStyle/>
          <a:p>
            <a:r>
              <a:rPr lang="en-US" b="1"/>
              <a:t>A. </a:t>
            </a:r>
            <a:r>
              <a:rPr lang="en-US"/>
              <a:t>Repeated voiding of urine into bed or clothes, weather involuntary or intentional.</a:t>
            </a:r>
          </a:p>
          <a:p>
            <a:r>
              <a:rPr lang="en-US" b="1"/>
              <a:t>B.</a:t>
            </a:r>
            <a:r>
              <a:rPr lang="en-US"/>
              <a:t> The behavior is clinically significant as manifested by either a frequency of at least twice a week for at least 3 consecutive months or the presence of clincally significant distress or impairment in social, academic (occupational), or other important areas of functioning.</a:t>
            </a:r>
          </a:p>
          <a:p>
            <a:r>
              <a:rPr lang="en-US" b="1"/>
              <a:t>C.</a:t>
            </a:r>
            <a:r>
              <a:rPr lang="en-US"/>
              <a:t> Chronological age is at least 5 years.</a:t>
            </a:r>
          </a:p>
          <a:p>
            <a:r>
              <a:rPr lang="en-US" b="1"/>
              <a:t>D. </a:t>
            </a:r>
            <a:r>
              <a:rPr lang="en-US"/>
              <a:t>The behavior is not attributable to the psychological effectsof a substance (e.g, a diuretic, an antipsychotic medication) or another medical condition (e.g, diabetes, spinabifida, a seizure disorder).</a:t>
            </a:r>
            <a:endParaRPr lang="en-US" b="1"/>
          </a:p>
        </p:txBody>
      </p:sp>
    </p:spTree>
    <p:extLst>
      <p:ext uri="{BB962C8B-B14F-4D97-AF65-F5344CB8AC3E}">
        <p14:creationId xmlns:p14="http://schemas.microsoft.com/office/powerpoint/2010/main" val="421755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78005-1ECE-2647-BEB9-32A9BACC21B8}"/>
              </a:ext>
            </a:extLst>
          </p:cNvPr>
          <p:cNvSpPr>
            <a:spLocks noGrp="1"/>
          </p:cNvSpPr>
          <p:nvPr>
            <p:ph type="title"/>
          </p:nvPr>
        </p:nvSpPr>
        <p:spPr/>
        <p:txBody>
          <a:bodyPr/>
          <a:lstStyle/>
          <a:p>
            <a:r>
              <a:rPr lang="en-US"/>
              <a:t>Types of enuresis</a:t>
            </a:r>
          </a:p>
        </p:txBody>
      </p:sp>
      <p:sp>
        <p:nvSpPr>
          <p:cNvPr id="3" name="Content Placeholder 2">
            <a:extLst>
              <a:ext uri="{FF2B5EF4-FFF2-40B4-BE49-F238E27FC236}">
                <a16:creationId xmlns:a16="http://schemas.microsoft.com/office/drawing/2014/main" id="{03E6D559-319C-F447-959F-7695CED2DEDA}"/>
              </a:ext>
            </a:extLst>
          </p:cNvPr>
          <p:cNvSpPr>
            <a:spLocks noGrp="1"/>
          </p:cNvSpPr>
          <p:nvPr>
            <p:ph idx="1"/>
          </p:nvPr>
        </p:nvSpPr>
        <p:spPr/>
        <p:txBody>
          <a:bodyPr>
            <a:normAutofit fontScale="85000" lnSpcReduction="10000"/>
          </a:bodyPr>
          <a:lstStyle/>
          <a:p>
            <a:pPr fontAlgn="t"/>
            <a:r>
              <a:rPr lang="en-US" b="0" i="0">
                <a:solidFill>
                  <a:srgbClr val="565656"/>
                </a:solidFill>
                <a:effectLst/>
              </a:rPr>
              <a:t>There are three subtypes of Enuresis: </a:t>
            </a:r>
            <a:r>
              <a:rPr lang="en-US" b="1" i="0">
                <a:solidFill>
                  <a:srgbClr val="565656"/>
                </a:solidFill>
                <a:effectLst/>
              </a:rPr>
              <a:t>Nocturnal (night-time) Only, Diurnal (day-time) Only, </a:t>
            </a:r>
            <a:r>
              <a:rPr lang="en-US" b="0" i="0">
                <a:solidFill>
                  <a:srgbClr val="565656"/>
                </a:solidFill>
                <a:effectLst/>
              </a:rPr>
              <a:t>and </a:t>
            </a:r>
            <a:r>
              <a:rPr lang="en-US" b="1" i="0">
                <a:solidFill>
                  <a:srgbClr val="565656"/>
                </a:solidFill>
                <a:effectLst/>
              </a:rPr>
              <a:t>Nocturnal</a:t>
            </a:r>
            <a:r>
              <a:rPr lang="en-US" b="0" i="0">
                <a:solidFill>
                  <a:srgbClr val="565656"/>
                </a:solidFill>
                <a:effectLst/>
              </a:rPr>
              <a:t> </a:t>
            </a:r>
            <a:r>
              <a:rPr lang="en-US" b="1" i="0">
                <a:solidFill>
                  <a:srgbClr val="565656"/>
                </a:solidFill>
                <a:effectLst/>
              </a:rPr>
              <a:t>and</a:t>
            </a:r>
            <a:r>
              <a:rPr lang="en-US" b="0" i="0">
                <a:solidFill>
                  <a:srgbClr val="565656"/>
                </a:solidFill>
                <a:effectLst/>
              </a:rPr>
              <a:t> </a:t>
            </a:r>
            <a:r>
              <a:rPr lang="en-US" b="1" i="0">
                <a:solidFill>
                  <a:srgbClr val="565656"/>
                </a:solidFill>
                <a:effectLst/>
              </a:rPr>
              <a:t>Diurnal</a:t>
            </a:r>
            <a:r>
              <a:rPr lang="en-US" b="0" i="0">
                <a:solidFill>
                  <a:srgbClr val="565656"/>
                </a:solidFill>
                <a:effectLst/>
              </a:rPr>
              <a:t>. The DSM criteria for diagnosis state that the urination problem (whether involuntary or intentional) must occur with regularity, at least twice a week, for three consecutive months before the diagnosis applies. The diagnosis cannot be made unless there is evidence that the urination problem causes distress or impairment in the child's social or academic functioning.</a:t>
            </a:r>
          </a:p>
          <a:p>
            <a:pPr fontAlgn="t"/>
            <a:r>
              <a:rPr lang="en-US" b="0" i="0">
                <a:solidFill>
                  <a:srgbClr val="565656"/>
                </a:solidFill>
                <a:effectLst/>
              </a:rPr>
              <a:t>In</a:t>
            </a:r>
            <a:r>
              <a:rPr lang="en-US" b="0">
                <a:solidFill>
                  <a:srgbClr val="565656"/>
                </a:solidFill>
                <a:effectLst/>
              </a:rPr>
              <a:t> </a:t>
            </a:r>
            <a:r>
              <a:rPr lang="en-US" b="1" u="sng">
                <a:solidFill>
                  <a:srgbClr val="565656"/>
                </a:solidFill>
                <a:effectLst/>
              </a:rPr>
              <a:t>Nocturnal Only Enuresis</a:t>
            </a:r>
            <a:r>
              <a:rPr lang="en-US" b="1" i="0" u="sng">
                <a:solidFill>
                  <a:srgbClr val="565656"/>
                </a:solidFill>
                <a:effectLst/>
              </a:rPr>
              <a:t>,</a:t>
            </a:r>
            <a:r>
              <a:rPr lang="en-US" b="0" i="0">
                <a:solidFill>
                  <a:srgbClr val="565656"/>
                </a:solidFill>
                <a:effectLst/>
              </a:rPr>
              <a:t> the most common form of enuresis, children wet themselves during nighttime sleep. Typically, wetting occurs during the first third of the night, but it is not uncommon for wetting to occur later, during REM sleep. In this latter case, children may recall having a dream that they were urinating.</a:t>
            </a:r>
          </a:p>
          <a:p>
            <a:pPr fontAlgn="t"/>
            <a:r>
              <a:rPr lang="en-US" b="1" u="sng">
                <a:solidFill>
                  <a:srgbClr val="565656"/>
                </a:solidFill>
                <a:effectLst/>
              </a:rPr>
              <a:t>Diurnal Only Enuresis,</a:t>
            </a:r>
            <a:r>
              <a:rPr lang="en-US" b="0" i="0">
                <a:solidFill>
                  <a:srgbClr val="565656"/>
                </a:solidFill>
                <a:effectLst/>
              </a:rPr>
              <a:t> where children wet themselves only during waking hours, is less common than nighttime bedwetting. This type of enuresis is more common in females than in males, and is uncommon altogether after age 9. Children who are affected by this type of disorder will typically either have urge incontinence (i.e., they feel a sudden overwhelming urge to urinate) or voiding postponement (i.e., they know they need to urinate, but put off actually going to the bathroom until it is too late).</a:t>
            </a:r>
          </a:p>
          <a:p>
            <a:endParaRPr lang="en-US"/>
          </a:p>
        </p:txBody>
      </p:sp>
    </p:spTree>
    <p:extLst>
      <p:ext uri="{BB962C8B-B14F-4D97-AF65-F5344CB8AC3E}">
        <p14:creationId xmlns:p14="http://schemas.microsoft.com/office/powerpoint/2010/main" val="22214295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E7F0B9-9497-E74A-93BA-7D01FD7ED412}"/>
              </a:ext>
            </a:extLst>
          </p:cNvPr>
          <p:cNvSpPr>
            <a:spLocks noGrp="1"/>
          </p:cNvSpPr>
          <p:nvPr>
            <p:ph idx="1"/>
          </p:nvPr>
        </p:nvSpPr>
        <p:spPr/>
        <p:txBody>
          <a:bodyPr>
            <a:normAutofit/>
          </a:bodyPr>
          <a:lstStyle/>
          <a:p>
            <a:pPr fontAlgn="t"/>
            <a:r>
              <a:rPr lang="en-US" b="0" i="0">
                <a:solidFill>
                  <a:srgbClr val="565656"/>
                </a:solidFill>
                <a:effectLst/>
              </a:rPr>
              <a:t>As the name suggests, children with </a:t>
            </a:r>
            <a:r>
              <a:rPr lang="en-US" b="1" u="sng">
                <a:solidFill>
                  <a:srgbClr val="565656"/>
                </a:solidFill>
                <a:effectLst/>
              </a:rPr>
              <a:t>Nocturnal and Diurnal Enuresis </a:t>
            </a:r>
            <a:r>
              <a:rPr lang="en-US">
                <a:solidFill>
                  <a:srgbClr val="565656"/>
                </a:solidFill>
              </a:rPr>
              <a:t> s</a:t>
            </a:r>
            <a:r>
              <a:rPr lang="en-US" b="0" i="0">
                <a:solidFill>
                  <a:srgbClr val="565656"/>
                </a:solidFill>
                <a:effectLst/>
              </a:rPr>
              <a:t>uffer from a combination of the two scenarios described above.</a:t>
            </a:r>
          </a:p>
          <a:p>
            <a:pPr fontAlgn="t"/>
            <a:r>
              <a:rPr lang="en-US" b="0" i="0">
                <a:solidFill>
                  <a:srgbClr val="565656"/>
                </a:solidFill>
                <a:effectLst/>
              </a:rPr>
              <a:t>Predisposing factors that contribute to increased risk of developing enuresis include: delayed or lax toilet training, psychosocial issues (e.g., social anxiety), abnormal urinary functioning, reduced bladder capacity, or unstable bladder syndrome, a condition wherein the child's bladder contracts involuntarily, resulting in sudden urine leakage.</a:t>
            </a:r>
          </a:p>
          <a:p>
            <a:pPr fontAlgn="t"/>
            <a:endParaRPr lang="en-US"/>
          </a:p>
        </p:txBody>
      </p:sp>
    </p:spTree>
    <p:extLst>
      <p:ext uri="{BB962C8B-B14F-4D97-AF65-F5344CB8AC3E}">
        <p14:creationId xmlns:p14="http://schemas.microsoft.com/office/powerpoint/2010/main" val="1286187595"/>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19</Slides>
  <Notes>0</Notes>
  <HiddenSlides>0</HiddenSlide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Wisp</vt:lpstr>
      <vt:lpstr>PowerPoint Presentation</vt:lpstr>
      <vt:lpstr>Elimination disorders</vt:lpstr>
      <vt:lpstr>What are we here to learn:</vt:lpstr>
      <vt:lpstr>What are Elimination disorders ?</vt:lpstr>
      <vt:lpstr>PowerPoint Presentation</vt:lpstr>
      <vt:lpstr>Enuresis</vt:lpstr>
      <vt:lpstr>DSM-V table 307.6(F98.0)  Diagnostic criteria        </vt:lpstr>
      <vt:lpstr>Types of enuresis</vt:lpstr>
      <vt:lpstr>PowerPoint Presentation</vt:lpstr>
      <vt:lpstr>Etiology of Enuresis</vt:lpstr>
      <vt:lpstr>Intervention</vt:lpstr>
      <vt:lpstr>PowerPoint Presentation</vt:lpstr>
      <vt:lpstr>PowerPoint Presentation</vt:lpstr>
      <vt:lpstr>Encopresis</vt:lpstr>
      <vt:lpstr>DSM-V 307.7(F98.1) Diagnostic criteria </vt:lpstr>
      <vt:lpstr>Types of encopresis</vt:lpstr>
      <vt:lpstr>Etiology of Encopresis</vt:lpstr>
      <vt:lpstr>Intervention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Elimination disorders</dc:title>
  <dc:creator>aqsasajid5524@gmail.com</dc:creator>
  <cp:lastModifiedBy>aqsasajid5524@gmail.com</cp:lastModifiedBy>
  <cp:revision>13</cp:revision>
  <dcterms:created xsi:type="dcterms:W3CDTF">2020-03-27T13:16:18Z</dcterms:created>
  <dcterms:modified xsi:type="dcterms:W3CDTF">2020-04-01T17:15:32Z</dcterms:modified>
</cp:coreProperties>
</file>